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6" r:id="rId2"/>
    <p:sldId id="257" r:id="rId3"/>
    <p:sldId id="258" r:id="rId4"/>
    <p:sldId id="259" r:id="rId5"/>
    <p:sldId id="266" r:id="rId6"/>
    <p:sldId id="260"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644" autoAdjust="0"/>
  </p:normalViewPr>
  <p:slideViewPr>
    <p:cSldViewPr snapToGrid="0">
      <p:cViewPr varScale="1">
        <p:scale>
          <a:sx n="56" d="100"/>
          <a:sy n="56" d="100"/>
        </p:scale>
        <p:origin x="10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7EB0F-2AF1-45A2-AD34-C43806B1F0F8}" type="datetimeFigureOut">
              <a:rPr lang="en-US" smtClean="0"/>
              <a:t>10/10/2021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6BBF6-C8D2-4F17-82D4-AD91D72468B4}" type="slidenum">
              <a:rPr lang="en-US" smtClean="0"/>
              <a:t>‹#›</a:t>
            </a:fld>
            <a:endParaRPr lang="en-US"/>
          </a:p>
        </p:txBody>
      </p:sp>
    </p:spTree>
    <p:extLst>
      <p:ext uri="{BB962C8B-B14F-4D97-AF65-F5344CB8AC3E}">
        <p14:creationId xmlns:p14="http://schemas.microsoft.com/office/powerpoint/2010/main" val="280164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response to the increased number of patients who required immediate and unplanned medical attention due to emergency situations, the specialty of emergency medicine was established in 1992 to meet this need. In 2017, American Medical Response became a wholly owned subsidiary of Global Medical Response (GMR).</a:t>
            </a:r>
          </a:p>
        </p:txBody>
      </p:sp>
      <p:sp>
        <p:nvSpPr>
          <p:cNvPr id="4" name="Slide Number Placeholder 3"/>
          <p:cNvSpPr>
            <a:spLocks noGrp="1"/>
          </p:cNvSpPr>
          <p:nvPr>
            <p:ph type="sldNum" sz="quarter" idx="10"/>
          </p:nvPr>
        </p:nvSpPr>
        <p:spPr/>
        <p:txBody>
          <a:bodyPr/>
          <a:lstStyle/>
          <a:p>
            <a:fld id="{A956BBF6-C8D2-4F17-82D4-AD91D72468B4}" type="slidenum">
              <a:rPr lang="en-US" smtClean="0"/>
              <a:t>2</a:t>
            </a:fld>
            <a:endParaRPr lang="en-US"/>
          </a:p>
        </p:txBody>
      </p:sp>
    </p:spTree>
    <p:extLst>
      <p:ext uri="{BB962C8B-B14F-4D97-AF65-F5344CB8AC3E}">
        <p14:creationId xmlns:p14="http://schemas.microsoft.com/office/powerpoint/2010/main" val="3882779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Medical Response West is a company based in Greenwood Village, Colorado, and is a member of the Other Ambulatory Health Care Services industry.</a:t>
            </a:r>
          </a:p>
          <a:p>
            <a:r>
              <a:rPr lang="en-US" dirty="0"/>
              <a:t>Across its entire network of facilities, American Medical Response West employs a total of 102 people and earns $5.73 million in revenue (USD).</a:t>
            </a:r>
          </a:p>
          <a:p>
            <a:r>
              <a:rPr lang="en-US" dirty="0"/>
              <a:t>Within the American Medical Response West company family, there are a total of 503 firms. </a:t>
            </a:r>
          </a:p>
        </p:txBody>
      </p:sp>
      <p:sp>
        <p:nvSpPr>
          <p:cNvPr id="4" name="Slide Number Placeholder 3"/>
          <p:cNvSpPr>
            <a:spLocks noGrp="1"/>
          </p:cNvSpPr>
          <p:nvPr>
            <p:ph type="sldNum" sz="quarter" idx="10"/>
          </p:nvPr>
        </p:nvSpPr>
        <p:spPr/>
        <p:txBody>
          <a:bodyPr/>
          <a:lstStyle/>
          <a:p>
            <a:fld id="{A956BBF6-C8D2-4F17-82D4-AD91D72468B4}" type="slidenum">
              <a:rPr lang="en-US" smtClean="0"/>
              <a:t>3</a:t>
            </a:fld>
            <a:endParaRPr lang="en-US"/>
          </a:p>
        </p:txBody>
      </p:sp>
    </p:spTree>
    <p:extLst>
      <p:ext uri="{BB962C8B-B14F-4D97-AF65-F5344CB8AC3E}">
        <p14:creationId xmlns:p14="http://schemas.microsoft.com/office/powerpoint/2010/main" val="2563187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Medical Response, the nation's foremost supplier of medical transportation, has a single mission: to make a difference in the lives of those in need by providing compassionate care.</a:t>
            </a:r>
          </a:p>
          <a:p>
            <a:r>
              <a:rPr lang="en-US" dirty="0"/>
              <a:t>911 emergency services, </a:t>
            </a:r>
            <a:r>
              <a:rPr lang="en-US" dirty="0" err="1"/>
              <a:t>interfacility</a:t>
            </a:r>
            <a:r>
              <a:rPr lang="en-US" dirty="0"/>
              <a:t> transportation, event medical services, advanced and basic life support transfers, and federal disaster response are all available through AMR. </a:t>
            </a:r>
          </a:p>
        </p:txBody>
      </p:sp>
      <p:sp>
        <p:nvSpPr>
          <p:cNvPr id="4" name="Slide Number Placeholder 3"/>
          <p:cNvSpPr>
            <a:spLocks noGrp="1"/>
          </p:cNvSpPr>
          <p:nvPr>
            <p:ph type="sldNum" sz="quarter" idx="10"/>
          </p:nvPr>
        </p:nvSpPr>
        <p:spPr/>
        <p:txBody>
          <a:bodyPr/>
          <a:lstStyle/>
          <a:p>
            <a:fld id="{A956BBF6-C8D2-4F17-82D4-AD91D72468B4}" type="slidenum">
              <a:rPr lang="en-US" smtClean="0"/>
              <a:t>4</a:t>
            </a:fld>
            <a:endParaRPr lang="en-US"/>
          </a:p>
        </p:txBody>
      </p:sp>
    </p:spTree>
    <p:extLst>
      <p:ext uri="{BB962C8B-B14F-4D97-AF65-F5344CB8AC3E}">
        <p14:creationId xmlns:p14="http://schemas.microsoft.com/office/powerpoint/2010/main" val="3356009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estimated that they carry around 95,000 people per year after responding to more than 120,500 calls per year</a:t>
            </a:r>
          </a:p>
          <a:p>
            <a:r>
              <a:rPr lang="en-US" dirty="0"/>
              <a:t>AMR-WNY provides primary response and transport for all 911 calls for assistance, and, depending on the nature of the incident, collaborates with local fire departments to respond to the scene.</a:t>
            </a:r>
          </a:p>
          <a:p>
            <a:r>
              <a:rPr lang="en-US" dirty="0"/>
              <a:t>The organization provides both ALS and BLS level care, and it employs approximately 310 healthcare professionals.</a:t>
            </a:r>
          </a:p>
          <a:p>
            <a:r>
              <a:rPr lang="en-US" dirty="0"/>
              <a:t>Prehospital providers transfer patients to 13 area hospitals, including two level-one trauma centers, on a regular basis.</a:t>
            </a:r>
          </a:p>
          <a:p>
            <a:r>
              <a:rPr lang="en-US" dirty="0"/>
              <a:t>As a result, the vast majority of pediatric patients are transported to Oishei Children's Hospital, which serves as the only tertiary care children's hospital in the region. </a:t>
            </a:r>
          </a:p>
        </p:txBody>
      </p:sp>
      <p:sp>
        <p:nvSpPr>
          <p:cNvPr id="4" name="Slide Number Placeholder 3"/>
          <p:cNvSpPr>
            <a:spLocks noGrp="1"/>
          </p:cNvSpPr>
          <p:nvPr>
            <p:ph type="sldNum" sz="quarter" idx="10"/>
          </p:nvPr>
        </p:nvSpPr>
        <p:spPr/>
        <p:txBody>
          <a:bodyPr/>
          <a:lstStyle/>
          <a:p>
            <a:fld id="{A956BBF6-C8D2-4F17-82D4-AD91D72468B4}" type="slidenum">
              <a:rPr lang="en-US" smtClean="0"/>
              <a:t>5</a:t>
            </a:fld>
            <a:endParaRPr lang="en-US"/>
          </a:p>
        </p:txBody>
      </p:sp>
    </p:spTree>
    <p:extLst>
      <p:ext uri="{BB962C8B-B14F-4D97-AF65-F5344CB8AC3E}">
        <p14:creationId xmlns:p14="http://schemas.microsoft.com/office/powerpoint/2010/main" val="205447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registered nurse must have two years of clinical experience, a valid driver's license, a state nursing license, and an associate's degree in nursing or home healthcare. Most AMR RNs provide in-home medical services to field patients. Work involves diagnosing, recording, and treating injuries and diseases(</a:t>
            </a:r>
            <a:r>
              <a:rPr lang="en-US" dirty="0"/>
              <a:t>Lurie</a:t>
            </a:r>
            <a:r>
              <a:rPr lang="en-US" baseline="0" dirty="0"/>
              <a:t> and</a:t>
            </a:r>
            <a:r>
              <a:rPr lang="en-US" dirty="0"/>
              <a:t> Carr,2018)</a:t>
            </a:r>
            <a:r>
              <a:rPr lang="en-US" sz="1200" kern="1200" dirty="0">
                <a:solidFill>
                  <a:schemeClr val="tx1"/>
                </a:solidFill>
                <a:effectLst/>
                <a:latin typeface="+mn-lt"/>
                <a:ea typeface="+mn-ea"/>
                <a:cs typeface="+mn-cs"/>
              </a:rPr>
              <a:t>. Excellent interpersonal skills and patient attitudes are still required. Certifications in CPR and First Aid are also required, as is TB testing prior to hire.</a:t>
            </a:r>
          </a:p>
          <a:p>
            <a:endParaRPr lang="en-US" dirty="0"/>
          </a:p>
        </p:txBody>
      </p:sp>
      <p:sp>
        <p:nvSpPr>
          <p:cNvPr id="4" name="Slide Number Placeholder 3"/>
          <p:cNvSpPr>
            <a:spLocks noGrp="1"/>
          </p:cNvSpPr>
          <p:nvPr>
            <p:ph type="sldNum" sz="quarter" idx="10"/>
          </p:nvPr>
        </p:nvSpPr>
        <p:spPr/>
        <p:txBody>
          <a:bodyPr/>
          <a:lstStyle/>
          <a:p>
            <a:fld id="{A956BBF6-C8D2-4F17-82D4-AD91D72468B4}" type="slidenum">
              <a:rPr lang="en-US" smtClean="0"/>
              <a:t>6</a:t>
            </a:fld>
            <a:endParaRPr lang="en-US"/>
          </a:p>
        </p:txBody>
      </p:sp>
    </p:spTree>
    <p:extLst>
      <p:ext uri="{BB962C8B-B14F-4D97-AF65-F5344CB8AC3E}">
        <p14:creationId xmlns:p14="http://schemas.microsoft.com/office/powerpoint/2010/main" val="2985287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website provide the agency description and emergency address. There are also phone numbers, an email address, and a regular contact form on the website.</a:t>
            </a:r>
          </a:p>
          <a:p>
            <a:r>
              <a:rPr lang="en-US" dirty="0"/>
              <a:t>Moreover, it contains a link to the agency current location on Google Maps. </a:t>
            </a:r>
          </a:p>
        </p:txBody>
      </p:sp>
      <p:sp>
        <p:nvSpPr>
          <p:cNvPr id="4" name="Slide Number Placeholder 3"/>
          <p:cNvSpPr>
            <a:spLocks noGrp="1"/>
          </p:cNvSpPr>
          <p:nvPr>
            <p:ph type="sldNum" sz="quarter" idx="10"/>
          </p:nvPr>
        </p:nvSpPr>
        <p:spPr/>
        <p:txBody>
          <a:bodyPr/>
          <a:lstStyle/>
          <a:p>
            <a:fld id="{A956BBF6-C8D2-4F17-82D4-AD91D72468B4}" type="slidenum">
              <a:rPr lang="en-US" smtClean="0"/>
              <a:t>7</a:t>
            </a:fld>
            <a:endParaRPr lang="en-US"/>
          </a:p>
        </p:txBody>
      </p:sp>
    </p:spTree>
    <p:extLst>
      <p:ext uri="{BB962C8B-B14F-4D97-AF65-F5344CB8AC3E}">
        <p14:creationId xmlns:p14="http://schemas.microsoft.com/office/powerpoint/2010/main" val="218960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aspects listed above establish national standards for ARM preparedness capability-based planning and aid state and local planners in identifying gaps in preparedness, setting jurisdictional priorities, and formulating strategies for enhancing and maintaining capabilities.</a:t>
            </a:r>
          </a:p>
          <a:p>
            <a:r>
              <a:rPr lang="en-US" dirty="0"/>
              <a:t>These standards are intended to speed up state and local preparedness planning, provide direction and recommendations for planning, and, in the end, provide safer, more resilient, and better prepared communities. </a:t>
            </a:r>
          </a:p>
        </p:txBody>
      </p:sp>
      <p:sp>
        <p:nvSpPr>
          <p:cNvPr id="4" name="Slide Number Placeholder 3"/>
          <p:cNvSpPr>
            <a:spLocks noGrp="1"/>
          </p:cNvSpPr>
          <p:nvPr>
            <p:ph type="sldNum" sz="quarter" idx="10"/>
          </p:nvPr>
        </p:nvSpPr>
        <p:spPr/>
        <p:txBody>
          <a:bodyPr/>
          <a:lstStyle/>
          <a:p>
            <a:fld id="{A956BBF6-C8D2-4F17-82D4-AD91D72468B4}" type="slidenum">
              <a:rPr lang="en-US" smtClean="0"/>
              <a:t>8</a:t>
            </a:fld>
            <a:endParaRPr lang="en-US"/>
          </a:p>
        </p:txBody>
      </p:sp>
    </p:spTree>
    <p:extLst>
      <p:ext uri="{BB962C8B-B14F-4D97-AF65-F5344CB8AC3E}">
        <p14:creationId xmlns:p14="http://schemas.microsoft.com/office/powerpoint/2010/main" val="1632695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AMR provides critical care in addition to medical emergencies and requires particular infrastructural pieces.</a:t>
            </a:r>
          </a:p>
          <a:p>
            <a:r>
              <a:rPr lang="en-US" dirty="0"/>
              <a:t>An appropriate power supply, oxygen supply electrical outlets with backup generators, in-room monitoring with the option to monitor and record remotely, and controlled air flow that is segregated from other parts of the hospital are all standard amenities in an ICU. </a:t>
            </a:r>
          </a:p>
        </p:txBody>
      </p:sp>
      <p:sp>
        <p:nvSpPr>
          <p:cNvPr id="4" name="Slide Number Placeholder 3"/>
          <p:cNvSpPr>
            <a:spLocks noGrp="1"/>
          </p:cNvSpPr>
          <p:nvPr>
            <p:ph type="sldNum" sz="quarter" idx="10"/>
          </p:nvPr>
        </p:nvSpPr>
        <p:spPr/>
        <p:txBody>
          <a:bodyPr/>
          <a:lstStyle/>
          <a:p>
            <a:fld id="{A956BBF6-C8D2-4F17-82D4-AD91D72468B4}" type="slidenum">
              <a:rPr lang="en-US" smtClean="0"/>
              <a:t>9</a:t>
            </a:fld>
            <a:endParaRPr lang="en-US"/>
          </a:p>
        </p:txBody>
      </p:sp>
    </p:spTree>
    <p:extLst>
      <p:ext uri="{BB962C8B-B14F-4D97-AF65-F5344CB8AC3E}">
        <p14:creationId xmlns:p14="http://schemas.microsoft.com/office/powerpoint/2010/main" val="356667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Policies and preparedness</a:t>
            </a:r>
            <a:r>
              <a:rPr lang="en-US" baseline="0" dirty="0"/>
              <a:t> aid the improving community income as well as clinical outcome for individual in the community. Emergency response plans can aid in the prevention of injury and the reduction of damage to a significant extent(</a:t>
            </a:r>
            <a:r>
              <a:rPr lang="en-US" dirty="0"/>
              <a:t>Stewart and Wall, 2018).</a:t>
            </a:r>
            <a:endParaRPr lang="en-US" baseline="0" dirty="0"/>
          </a:p>
          <a:p>
            <a:r>
              <a:rPr lang="en-US" baseline="0" dirty="0"/>
              <a:t>It's crucial to remember, however, that the effectiveness of your EAP is only as good as the individuals who are implementing it.</a:t>
            </a:r>
          </a:p>
          <a:p>
            <a:r>
              <a:rPr lang="en-US" baseline="0" dirty="0"/>
              <a:t>Once every six months, perform emergency exercises and meet with members of your in-house emergency response team to ensure that they are still up to the task at hand. </a:t>
            </a:r>
            <a:endParaRPr lang="en-US" dirty="0"/>
          </a:p>
        </p:txBody>
      </p:sp>
      <p:sp>
        <p:nvSpPr>
          <p:cNvPr id="4" name="Slide Number Placeholder 3"/>
          <p:cNvSpPr>
            <a:spLocks noGrp="1"/>
          </p:cNvSpPr>
          <p:nvPr>
            <p:ph type="sldNum" sz="quarter" idx="10"/>
          </p:nvPr>
        </p:nvSpPr>
        <p:spPr/>
        <p:txBody>
          <a:bodyPr/>
          <a:lstStyle/>
          <a:p>
            <a:fld id="{A956BBF6-C8D2-4F17-82D4-AD91D72468B4}" type="slidenum">
              <a:rPr lang="en-US" smtClean="0"/>
              <a:t>10</a:t>
            </a:fld>
            <a:endParaRPr lang="en-US"/>
          </a:p>
        </p:txBody>
      </p:sp>
    </p:spTree>
    <p:extLst>
      <p:ext uri="{BB962C8B-B14F-4D97-AF65-F5344CB8AC3E}">
        <p14:creationId xmlns:p14="http://schemas.microsoft.com/office/powerpoint/2010/main" val="229672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Through integrated</a:t>
            </a:r>
            <a:r>
              <a:rPr lang="en-US" baseline="0" dirty="0"/>
              <a:t> solutions, the agency is able to respond to bioterrorism and medical emergencies on time. Personal testing, surveillance information access and </a:t>
            </a:r>
            <a:r>
              <a:rPr lang="en-US" dirty="0"/>
              <a:t>advanced &amp; basic life support transports and federal disaster response</a:t>
            </a:r>
            <a:r>
              <a:rPr lang="en-US" baseline="0" dirty="0"/>
              <a:t> are integrated solution that that capitalize national strength, while at the same time providing care at local level.</a:t>
            </a:r>
            <a:endParaRPr lang="en-US" dirty="0"/>
          </a:p>
          <a:p>
            <a:endParaRPr lang="en-US" dirty="0"/>
          </a:p>
        </p:txBody>
      </p:sp>
      <p:sp>
        <p:nvSpPr>
          <p:cNvPr id="4" name="Slide Number Placeholder 3"/>
          <p:cNvSpPr>
            <a:spLocks noGrp="1"/>
          </p:cNvSpPr>
          <p:nvPr>
            <p:ph type="sldNum" sz="quarter" idx="10"/>
          </p:nvPr>
        </p:nvSpPr>
        <p:spPr/>
        <p:txBody>
          <a:bodyPr/>
          <a:lstStyle/>
          <a:p>
            <a:fld id="{A956BBF6-C8D2-4F17-82D4-AD91D72468B4}" type="slidenum">
              <a:rPr lang="en-US" smtClean="0"/>
              <a:t>11</a:t>
            </a:fld>
            <a:endParaRPr lang="en-US"/>
          </a:p>
        </p:txBody>
      </p:sp>
    </p:spTree>
    <p:extLst>
      <p:ext uri="{BB962C8B-B14F-4D97-AF65-F5344CB8AC3E}">
        <p14:creationId xmlns:p14="http://schemas.microsoft.com/office/powerpoint/2010/main" val="33954274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F4A26D7-2ECD-4E52-B84E-5290D9043BB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1299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116561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031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8E0C0C-807E-4281-A0C5-5261E547FF4F}"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3218807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8E0C0C-807E-4281-A0C5-5261E547FF4F}" type="datetimeFigureOut">
              <a:rPr lang="en-US" smtClean="0"/>
              <a:t>10/10/2021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4A26D7-2ECD-4E52-B84E-5290D9043BB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744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8E0C0C-807E-4281-A0C5-5261E547FF4F}" type="datetimeFigureOut">
              <a:rPr lang="en-US" smtClean="0"/>
              <a:t>10/10/2021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4A26D7-2ECD-4E52-B84E-5290D9043B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3701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E0C0C-807E-4281-A0C5-5261E547FF4F}" type="datetimeFigureOut">
              <a:rPr lang="en-US" smtClean="0"/>
              <a:t>10/10/2021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735119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E0C0C-807E-4281-A0C5-5261E547FF4F}"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A26D7-2ECD-4E52-B84E-5290D9043BB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007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E0C0C-807E-4281-A0C5-5261E547FF4F}"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758975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E0C0C-807E-4281-A0C5-5261E547FF4F}" type="datetimeFigureOut">
              <a:rPr lang="en-US" smtClean="0"/>
              <a:t>10/10/2021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89595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2501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3347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spTree>
    <p:extLst>
      <p:ext uri="{BB962C8B-B14F-4D97-AF65-F5344CB8AC3E}">
        <p14:creationId xmlns:p14="http://schemas.microsoft.com/office/powerpoint/2010/main" val="1673124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0735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8855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3569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E0C0C-807E-4281-A0C5-5261E547FF4F}" type="datetimeFigureOut">
              <a:rPr lang="en-US" smtClean="0"/>
              <a:t>10/10/2021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A26D7-2ECD-4E52-B84E-5290D9043BB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7557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8E0C0C-807E-4281-A0C5-5261E547FF4F}" type="datetimeFigureOut">
              <a:rPr lang="en-US" smtClean="0"/>
              <a:t>10/10/2021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F4A26D7-2ECD-4E52-B84E-5290D9043BBE}" type="slidenum">
              <a:rPr lang="en-US" smtClean="0"/>
              <a:t>‹#›</a:t>
            </a:fld>
            <a:endParaRPr lang="en-US"/>
          </a:p>
        </p:txBody>
      </p:sp>
    </p:spTree>
    <p:extLst>
      <p:ext uri="{BB962C8B-B14F-4D97-AF65-F5344CB8AC3E}">
        <p14:creationId xmlns:p14="http://schemas.microsoft.com/office/powerpoint/2010/main" val="391812400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amrwny.n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6800" y="1871131"/>
            <a:ext cx="7528560" cy="1515533"/>
          </a:xfrm>
        </p:spPr>
        <p:txBody>
          <a:bodyPr>
            <a:normAutofit/>
          </a:bodyPr>
          <a:lstStyle/>
          <a:p>
            <a:r>
              <a:rPr lang="en-US" sz="3600" dirty="0"/>
              <a:t>American Medical Response(AMR) of Western New York</a:t>
            </a:r>
          </a:p>
        </p:txBody>
      </p:sp>
      <p:sp>
        <p:nvSpPr>
          <p:cNvPr id="3" name="Subtitle 2"/>
          <p:cNvSpPr>
            <a:spLocks noGrp="1"/>
          </p:cNvSpPr>
          <p:nvPr>
            <p:ph type="subTitle" idx="1"/>
          </p:nvPr>
        </p:nvSpPr>
        <p:spPr/>
        <p:txBody>
          <a:bodyPr/>
          <a:lstStyle/>
          <a:p>
            <a:r>
              <a:rPr lang="en-US" dirty="0"/>
              <a:t>Name</a:t>
            </a:r>
          </a:p>
          <a:p>
            <a:r>
              <a:rPr lang="en-US" dirty="0"/>
              <a:t>Institution of Affiliation</a:t>
            </a:r>
          </a:p>
        </p:txBody>
      </p:sp>
    </p:spTree>
    <p:extLst>
      <p:ext uri="{BB962C8B-B14F-4D97-AF65-F5344CB8AC3E}">
        <p14:creationId xmlns:p14="http://schemas.microsoft.com/office/powerpoint/2010/main" val="2363416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450763"/>
            <a:ext cx="9601196" cy="983828"/>
          </a:xfrm>
        </p:spPr>
        <p:txBody>
          <a:bodyPr>
            <a:normAutofit/>
          </a:bodyPr>
          <a:lstStyle/>
          <a:p>
            <a:r>
              <a:rPr lang="en-US" dirty="0"/>
              <a:t>History of AMR of Western New York</a:t>
            </a:r>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AMR was founded in 1992 in Greenwood Village, Colorado.</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Within a decade, it became evident that the number of people visiting emergency departments was increasing across the United States. </a:t>
            </a:r>
          </a:p>
        </p:txBody>
      </p:sp>
    </p:spTree>
    <p:extLst>
      <p:ext uri="{BB962C8B-B14F-4D97-AF65-F5344CB8AC3E}">
        <p14:creationId xmlns:p14="http://schemas.microsoft.com/office/powerpoint/2010/main" val="200837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748791"/>
            <a:ext cx="9601196" cy="685800"/>
          </a:xfrm>
        </p:spPr>
        <p:txBody>
          <a:bodyPr>
            <a:normAutofit fontScale="90000"/>
          </a:bodyPr>
          <a:lstStyle/>
          <a:p>
            <a:r>
              <a:rPr lang="en-US" dirty="0"/>
              <a:t>AMR current practice</a:t>
            </a:r>
          </a:p>
        </p:txBody>
      </p:sp>
      <p:sp>
        <p:nvSpPr>
          <p:cNvPr id="3" name="Content Placeholder 2"/>
          <p:cNvSpPr>
            <a:spLocks noGrp="1"/>
          </p:cNvSpPr>
          <p:nvPr>
            <p:ph idx="1"/>
          </p:nvPr>
        </p:nvSpPr>
        <p:spPr/>
        <p:txBody>
          <a:bodyPr>
            <a:normAutofit fontScale="92500" lnSpcReduction="20000"/>
          </a:bodyPr>
          <a:lstStyle/>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AMR is a community-based medical transportation firm in the United States.</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It delivers and manages emergency (911), non-emergency, and managed transportation, rotary and fixed-wing air ambulance services, and disaster response.</a:t>
            </a:r>
          </a:p>
        </p:txBody>
      </p:sp>
    </p:spTree>
    <p:extLst>
      <p:ext uri="{BB962C8B-B14F-4D97-AF65-F5344CB8AC3E}">
        <p14:creationId xmlns:p14="http://schemas.microsoft.com/office/powerpoint/2010/main" val="1090865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455052"/>
            <a:ext cx="9601196" cy="1303867"/>
          </a:xfrm>
        </p:spPr>
        <p:txBody>
          <a:bodyPr/>
          <a:lstStyle/>
          <a:p>
            <a:r>
              <a:rPr lang="en-US" dirty="0"/>
              <a:t>AMR Benefits to Community</a:t>
            </a:r>
          </a:p>
        </p:txBody>
      </p:sp>
      <p:sp>
        <p:nvSpPr>
          <p:cNvPr id="3" name="Content Placeholder 2"/>
          <p:cNvSpPr>
            <a:spLocks noGrp="1"/>
          </p:cNvSpPr>
          <p:nvPr>
            <p:ph idx="1"/>
          </p:nvPr>
        </p:nvSpPr>
        <p:spPr>
          <a:xfrm>
            <a:off x="636895" y="2393159"/>
            <a:ext cx="10918209" cy="3830220"/>
          </a:xfrm>
        </p:spPr>
        <p:txBody>
          <a:bodyPr>
            <a:normAutofit/>
          </a:bodyPr>
          <a:lstStyle/>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The AMR provides emergency care, non-emergency medical transportation, and mobile healthcare services in more than 2,100 areas nationwide. </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It has a mission make a difference in the lives of those in need by providing compassionate care.</a:t>
            </a:r>
          </a:p>
        </p:txBody>
      </p:sp>
    </p:spTree>
    <p:extLst>
      <p:ext uri="{BB962C8B-B14F-4D97-AF65-F5344CB8AC3E}">
        <p14:creationId xmlns:p14="http://schemas.microsoft.com/office/powerpoint/2010/main" val="3962169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450762"/>
            <a:ext cx="9601196" cy="1303867"/>
          </a:xfrm>
        </p:spPr>
        <p:txBody>
          <a:bodyPr/>
          <a:lstStyle/>
          <a:p>
            <a:r>
              <a:rPr lang="en-US" dirty="0"/>
              <a:t>AMR Misc. Information</a:t>
            </a:r>
          </a:p>
        </p:txBody>
      </p:sp>
      <p:sp>
        <p:nvSpPr>
          <p:cNvPr id="3" name="Content Placeholder 2"/>
          <p:cNvSpPr>
            <a:spLocks noGrp="1"/>
          </p:cNvSpPr>
          <p:nvPr>
            <p:ph idx="1"/>
          </p:nvPr>
        </p:nvSpPr>
        <p:spPr>
          <a:xfrm>
            <a:off x="668740" y="2556931"/>
            <a:ext cx="10918209" cy="3748335"/>
          </a:xfrm>
        </p:spPr>
        <p:txBody>
          <a:bodyPr/>
          <a:lstStyle/>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Emergency medical services (EMS) are provided by American Medical Response of Western New York (AMR-WNY) for the City of Buffalo and several of its neighboring suburbs.</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The organization serves a 1,243 square mile geographic area. </a:t>
            </a:r>
          </a:p>
        </p:txBody>
      </p:sp>
    </p:spTree>
    <p:extLst>
      <p:ext uri="{BB962C8B-B14F-4D97-AF65-F5344CB8AC3E}">
        <p14:creationId xmlns:p14="http://schemas.microsoft.com/office/powerpoint/2010/main" val="2137131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296031"/>
            <a:ext cx="9601196" cy="1303867"/>
          </a:xfrm>
        </p:spPr>
        <p:txBody>
          <a:bodyPr/>
          <a:lstStyle/>
          <a:p>
            <a:r>
              <a:rPr lang="en-US" dirty="0"/>
              <a:t>Role of Nurses</a:t>
            </a:r>
          </a:p>
        </p:txBody>
      </p:sp>
      <p:sp>
        <p:nvSpPr>
          <p:cNvPr id="3" name="Content Placeholder 2"/>
          <p:cNvSpPr>
            <a:spLocks noGrp="1"/>
          </p:cNvSpPr>
          <p:nvPr>
            <p:ph idx="1"/>
          </p:nvPr>
        </p:nvSpPr>
        <p:spPr>
          <a:xfrm>
            <a:off x="573206" y="2415653"/>
            <a:ext cx="10645253" cy="3807725"/>
          </a:xfrm>
        </p:spPr>
        <p:txBody>
          <a:bodyPr/>
          <a:lstStyle/>
          <a:p>
            <a:endParaRPr lang="en-US" dirty="0"/>
          </a:p>
          <a:p>
            <a:pPr>
              <a:lnSpc>
                <a:spcPct val="150000"/>
              </a:lnSpc>
            </a:pPr>
            <a:r>
              <a:rPr lang="en-US" dirty="0">
                <a:solidFill>
                  <a:schemeClr val="tx1"/>
                </a:solidFill>
                <a:latin typeface="Constantia" panose="02030602050306030303" pitchFamily="18" charset="0"/>
              </a:rPr>
              <a:t>Majority of AMR registered nurses perform in-home medical care to patients.</a:t>
            </a:r>
          </a:p>
          <a:p>
            <a:pPr>
              <a:lnSpc>
                <a:spcPct val="150000"/>
              </a:lnSpc>
            </a:pPr>
            <a:r>
              <a:rPr lang="en-US" dirty="0">
                <a:solidFill>
                  <a:schemeClr val="tx1"/>
                </a:solidFill>
                <a:latin typeface="Constantia" panose="02030602050306030303" pitchFamily="18" charset="0"/>
              </a:rPr>
              <a:t>Typical daily activities include diagnosing, recording. </a:t>
            </a:r>
          </a:p>
          <a:p>
            <a:pPr>
              <a:lnSpc>
                <a:spcPct val="150000"/>
              </a:lnSpc>
            </a:pPr>
            <a:r>
              <a:rPr lang="en-US" dirty="0">
                <a:solidFill>
                  <a:schemeClr val="tx1"/>
                </a:solidFill>
                <a:latin typeface="Constantia" panose="02030602050306030303" pitchFamily="18" charset="0"/>
              </a:rPr>
              <a:t> They also treat injuries and illnesses that occur on the job.</a:t>
            </a:r>
          </a:p>
          <a:p>
            <a:pPr>
              <a:lnSpc>
                <a:spcPct val="150000"/>
              </a:lnSpc>
            </a:pPr>
            <a:r>
              <a:rPr lang="en-US" dirty="0">
                <a:solidFill>
                  <a:schemeClr val="tx1"/>
                </a:solidFill>
                <a:latin typeface="Constantia" panose="02030602050306030303" pitchFamily="18" charset="0"/>
              </a:rPr>
              <a:t>In order to deliver great care, strong interpersonal skills and a strong understanding of the patient's personality are still required. </a:t>
            </a:r>
          </a:p>
        </p:txBody>
      </p:sp>
    </p:spTree>
    <p:extLst>
      <p:ext uri="{BB962C8B-B14F-4D97-AF65-F5344CB8AC3E}">
        <p14:creationId xmlns:p14="http://schemas.microsoft.com/office/powerpoint/2010/main" val="210674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458805"/>
            <a:ext cx="9601196" cy="1303867"/>
          </a:xfrm>
        </p:spPr>
        <p:txBody>
          <a:bodyPr/>
          <a:lstStyle/>
          <a:p>
            <a:r>
              <a:rPr lang="en-US" dirty="0"/>
              <a:t>AMR Website</a:t>
            </a:r>
          </a:p>
        </p:txBody>
      </p:sp>
      <p:sp>
        <p:nvSpPr>
          <p:cNvPr id="3" name="Content Placeholder 2"/>
          <p:cNvSpPr>
            <a:spLocks noGrp="1"/>
          </p:cNvSpPr>
          <p:nvPr>
            <p:ph idx="1"/>
          </p:nvPr>
        </p:nvSpPr>
        <p:spPr>
          <a:xfrm>
            <a:off x="641446" y="2320120"/>
            <a:ext cx="11000094" cy="4026090"/>
          </a:xfrm>
        </p:spPr>
        <p:txBody>
          <a:bodyPr>
            <a:normAutofit fontScale="92500"/>
          </a:bodyPr>
          <a:lstStyle/>
          <a:p>
            <a:pPr>
              <a:lnSpc>
                <a:spcPct val="200000"/>
              </a:lnSpc>
              <a:buFont typeface="Wingdings" panose="05000000000000000000" pitchFamily="2" charset="2"/>
              <a:buChar char="Ø"/>
            </a:pPr>
            <a:r>
              <a:rPr lang="en-US" dirty="0"/>
              <a:t> </a:t>
            </a:r>
            <a:r>
              <a:rPr lang="en-US" dirty="0">
                <a:latin typeface="Constantia" panose="02030602050306030303" pitchFamily="18" charset="0"/>
              </a:rPr>
              <a:t>AMR website is </a:t>
            </a:r>
            <a:r>
              <a:rPr lang="en-US" dirty="0">
                <a:latin typeface="Constantia" panose="02030602050306030303" pitchFamily="18" charset="0"/>
                <a:hlinkClick r:id="rId3"/>
              </a:rPr>
              <a:t>www.amrwny.net</a:t>
            </a:r>
            <a:endParaRPr lang="en-US" dirty="0">
              <a:latin typeface="Constantia" panose="02030602050306030303" pitchFamily="18" charset="0"/>
            </a:endParaRPr>
          </a:p>
          <a:p>
            <a:pPr>
              <a:lnSpc>
                <a:spcPct val="200000"/>
              </a:lnSpc>
              <a:buFont typeface="Wingdings" panose="05000000000000000000" pitchFamily="2" charset="2"/>
              <a:buChar char="Ø"/>
            </a:pPr>
            <a:r>
              <a:rPr lang="en-US" dirty="0">
                <a:latin typeface="Constantia" panose="02030602050306030303" pitchFamily="18" charset="0"/>
              </a:rPr>
              <a:t> It provides the agency profile</a:t>
            </a:r>
          </a:p>
          <a:p>
            <a:pPr>
              <a:lnSpc>
                <a:spcPct val="200000"/>
              </a:lnSpc>
              <a:buFont typeface="Wingdings" panose="05000000000000000000" pitchFamily="2" charset="2"/>
              <a:buChar char="Ø"/>
            </a:pPr>
            <a:r>
              <a:rPr lang="en-US" dirty="0">
                <a:latin typeface="Constantia" panose="02030602050306030303" pitchFamily="18" charset="0"/>
              </a:rPr>
              <a:t>It provides emergency contacts and its physical address</a:t>
            </a:r>
          </a:p>
          <a:p>
            <a:pPr>
              <a:lnSpc>
                <a:spcPct val="200000"/>
              </a:lnSpc>
              <a:buFont typeface="Wingdings" panose="05000000000000000000" pitchFamily="2" charset="2"/>
              <a:buChar char="Ø"/>
            </a:pPr>
            <a:r>
              <a:rPr lang="en-US" dirty="0">
                <a:latin typeface="Constantia" panose="02030602050306030303" pitchFamily="18" charset="0"/>
              </a:rPr>
              <a:t>The website shows the various function of the agency</a:t>
            </a:r>
          </a:p>
          <a:p>
            <a:pPr>
              <a:lnSpc>
                <a:spcPct val="200000"/>
              </a:lnSpc>
              <a:buFont typeface="Wingdings" panose="05000000000000000000" pitchFamily="2" charset="2"/>
              <a:buChar char="Ø"/>
            </a:pPr>
            <a:r>
              <a:rPr lang="en-US" dirty="0">
                <a:latin typeface="Constantia" panose="02030602050306030303" pitchFamily="18" charset="0"/>
              </a:rPr>
              <a:t>Agency description</a:t>
            </a:r>
          </a:p>
        </p:txBody>
      </p:sp>
    </p:spTree>
    <p:extLst>
      <p:ext uri="{BB962C8B-B14F-4D97-AF65-F5344CB8AC3E}">
        <p14:creationId xmlns:p14="http://schemas.microsoft.com/office/powerpoint/2010/main" val="116619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424514"/>
            <a:ext cx="9601196" cy="1303867"/>
          </a:xfrm>
        </p:spPr>
        <p:txBody>
          <a:bodyPr/>
          <a:lstStyle/>
          <a:p>
            <a:r>
              <a:rPr lang="en-US" dirty="0"/>
              <a:t>Reasons for choosing AMR</a:t>
            </a:r>
          </a:p>
        </p:txBody>
      </p:sp>
      <p:sp>
        <p:nvSpPr>
          <p:cNvPr id="3" name="Content Placeholder 2"/>
          <p:cNvSpPr>
            <a:spLocks noGrp="1"/>
          </p:cNvSpPr>
          <p:nvPr>
            <p:ph idx="1"/>
          </p:nvPr>
        </p:nvSpPr>
        <p:spPr>
          <a:xfrm>
            <a:off x="614149" y="2556931"/>
            <a:ext cx="10972800" cy="3598209"/>
          </a:xfrm>
        </p:spPr>
        <p:txBody>
          <a:bodyPr>
            <a:normAutofit fontScale="92500" lnSpcReduction="20000"/>
          </a:bodyPr>
          <a:lstStyle/>
          <a:p>
            <a:pPr>
              <a:lnSpc>
                <a:spcPct val="160000"/>
              </a:lnSpc>
              <a:buFont typeface="Wingdings" panose="05000000000000000000" pitchFamily="2" charset="2"/>
              <a:buChar char="Ø"/>
            </a:pPr>
            <a:r>
              <a:rPr lang="en-US" dirty="0">
                <a:latin typeface="Constantia" panose="02030602050306030303" pitchFamily="18" charset="0"/>
              </a:rPr>
              <a:t>AMR is an medical emergency agency that provides quality service to the Buffalo community.</a:t>
            </a:r>
          </a:p>
          <a:p>
            <a:pPr>
              <a:lnSpc>
                <a:spcPct val="160000"/>
              </a:lnSpc>
              <a:buFont typeface="Wingdings" panose="05000000000000000000" pitchFamily="2" charset="2"/>
              <a:buChar char="Ø"/>
            </a:pPr>
            <a:r>
              <a:rPr lang="en-US" dirty="0">
                <a:latin typeface="Constantia" panose="02030602050306030303" pitchFamily="18" charset="0"/>
              </a:rPr>
              <a:t>Integrated solutions</a:t>
            </a:r>
          </a:p>
          <a:p>
            <a:pPr>
              <a:lnSpc>
                <a:spcPct val="160000"/>
              </a:lnSpc>
              <a:buFont typeface="Wingdings" panose="05000000000000000000" pitchFamily="2" charset="2"/>
              <a:buChar char="Ø"/>
            </a:pPr>
            <a:r>
              <a:rPr lang="en-US" dirty="0">
                <a:latin typeface="Constantia" panose="02030602050306030303" pitchFamily="18" charset="0"/>
              </a:rPr>
              <a:t>A single mission to serve the community</a:t>
            </a:r>
          </a:p>
          <a:p>
            <a:pPr>
              <a:lnSpc>
                <a:spcPct val="160000"/>
              </a:lnSpc>
              <a:buFont typeface="Wingdings" panose="05000000000000000000" pitchFamily="2" charset="2"/>
              <a:buChar char="Ø"/>
            </a:pPr>
            <a:r>
              <a:rPr lang="en-US" dirty="0">
                <a:latin typeface="Constantia" panose="02030602050306030303" pitchFamily="18" charset="0"/>
              </a:rPr>
              <a:t>Emergency Operations Coordination</a:t>
            </a:r>
          </a:p>
          <a:p>
            <a:pPr>
              <a:lnSpc>
                <a:spcPct val="160000"/>
              </a:lnSpc>
              <a:buFont typeface="Wingdings" panose="05000000000000000000" pitchFamily="2" charset="2"/>
              <a:buChar char="Ø"/>
            </a:pPr>
            <a:r>
              <a:rPr lang="en-US" dirty="0">
                <a:latin typeface="Constantia" panose="02030602050306030303" pitchFamily="18" charset="0"/>
              </a:rPr>
              <a:t>Community Preparedness surge management</a:t>
            </a:r>
          </a:p>
          <a:p>
            <a:endParaRPr lang="en-US" dirty="0"/>
          </a:p>
        </p:txBody>
      </p:sp>
    </p:spTree>
    <p:extLst>
      <p:ext uri="{BB962C8B-B14F-4D97-AF65-F5344CB8AC3E}">
        <p14:creationId xmlns:p14="http://schemas.microsoft.com/office/powerpoint/2010/main" val="22943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329" y="1370752"/>
            <a:ext cx="10686197" cy="1303867"/>
          </a:xfrm>
        </p:spPr>
        <p:txBody>
          <a:bodyPr>
            <a:normAutofit/>
          </a:bodyPr>
          <a:lstStyle/>
          <a:p>
            <a:r>
              <a:rPr lang="en-US" dirty="0"/>
              <a:t>Relevance to My Practice</a:t>
            </a:r>
          </a:p>
        </p:txBody>
      </p:sp>
      <p:sp>
        <p:nvSpPr>
          <p:cNvPr id="3" name="Content Placeholder 2"/>
          <p:cNvSpPr>
            <a:spLocks noGrp="1"/>
          </p:cNvSpPr>
          <p:nvPr>
            <p:ph idx="1"/>
          </p:nvPr>
        </p:nvSpPr>
        <p:spPr>
          <a:xfrm>
            <a:off x="723330" y="2556931"/>
            <a:ext cx="10686197" cy="3707391"/>
          </a:xfrm>
        </p:spPr>
        <p:txBody>
          <a:bodyPr>
            <a:normAutofit fontScale="92500" lnSpcReduction="10000"/>
          </a:bodyPr>
          <a:lstStyle/>
          <a:p>
            <a:pPr>
              <a:lnSpc>
                <a:spcPct val="150000"/>
              </a:lnSpc>
              <a:buFont typeface="Wingdings" panose="05000000000000000000" pitchFamily="2" charset="2"/>
              <a:buChar char="Ø"/>
            </a:pPr>
            <a:r>
              <a:rPr lang="en-US" dirty="0">
                <a:latin typeface="Constantia" panose="02030602050306030303" pitchFamily="18" charset="0"/>
              </a:rPr>
              <a:t>AMR offers primary medical emergency response.</a:t>
            </a:r>
          </a:p>
          <a:p>
            <a:pPr>
              <a:lnSpc>
                <a:spcPct val="150000"/>
              </a:lnSpc>
              <a:buFont typeface="Wingdings" panose="05000000000000000000" pitchFamily="2" charset="2"/>
              <a:buChar char="Ø"/>
            </a:pPr>
            <a:r>
              <a:rPr lang="en-US" dirty="0">
                <a:latin typeface="Constantia" panose="02030602050306030303" pitchFamily="18" charset="0"/>
              </a:rPr>
              <a:t>This is in line to my specialty of emergency medicine and critical care.</a:t>
            </a:r>
          </a:p>
          <a:p>
            <a:pPr>
              <a:lnSpc>
                <a:spcPct val="150000"/>
              </a:lnSpc>
              <a:buFont typeface="Wingdings" panose="05000000000000000000" pitchFamily="2" charset="2"/>
              <a:buChar char="Ø"/>
            </a:pPr>
            <a:r>
              <a:rPr lang="en-US" dirty="0">
                <a:latin typeface="Constantia" panose="02030602050306030303" pitchFamily="18" charset="0"/>
              </a:rPr>
              <a:t>The agency provide transport for all 911 requests for help</a:t>
            </a:r>
          </a:p>
          <a:p>
            <a:pPr>
              <a:lnSpc>
                <a:spcPct val="150000"/>
              </a:lnSpc>
              <a:buFont typeface="Wingdings" panose="05000000000000000000" pitchFamily="2" charset="2"/>
              <a:buChar char="Ø"/>
            </a:pPr>
            <a:r>
              <a:rPr lang="en-US" dirty="0">
                <a:latin typeface="Constantia" panose="02030602050306030303" pitchFamily="18" charset="0"/>
              </a:rPr>
              <a:t>Community recovery</a:t>
            </a:r>
          </a:p>
          <a:p>
            <a:pPr>
              <a:lnSpc>
                <a:spcPct val="150000"/>
              </a:lnSpc>
              <a:buFont typeface="Wingdings" panose="05000000000000000000" pitchFamily="2" charset="2"/>
              <a:buChar char="Ø"/>
            </a:pPr>
            <a:r>
              <a:rPr lang="en-US" dirty="0">
                <a:latin typeface="Constantia" panose="02030602050306030303" pitchFamily="18" charset="0"/>
              </a:rPr>
              <a:t>Emergency Operations Coordination</a:t>
            </a:r>
          </a:p>
          <a:p>
            <a:pPr>
              <a:lnSpc>
                <a:spcPct val="150000"/>
              </a:lnSpc>
              <a:buFont typeface="Wingdings" panose="05000000000000000000" pitchFamily="2" charset="2"/>
              <a:buChar char="Ø"/>
            </a:pPr>
            <a:r>
              <a:rPr lang="en-US" dirty="0">
                <a:latin typeface="Constantia" panose="02030602050306030303" pitchFamily="18" charset="0"/>
              </a:rPr>
              <a:t>Intensive care skills to patients</a:t>
            </a:r>
          </a:p>
          <a:p>
            <a:endParaRPr lang="en-US" dirty="0"/>
          </a:p>
        </p:txBody>
      </p:sp>
    </p:spTree>
    <p:extLst>
      <p:ext uri="{BB962C8B-B14F-4D97-AF65-F5344CB8AC3E}">
        <p14:creationId xmlns:p14="http://schemas.microsoft.com/office/powerpoint/2010/main" val="274471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406578"/>
            <a:ext cx="9601196" cy="1303867"/>
          </a:xfrm>
        </p:spPr>
        <p:txBody>
          <a:bodyPr/>
          <a:lstStyle/>
          <a:p>
            <a:r>
              <a:rPr lang="en-US" dirty="0"/>
              <a:t>AMR Policies and Preparedness Plans</a:t>
            </a:r>
          </a:p>
        </p:txBody>
      </p:sp>
      <p:sp>
        <p:nvSpPr>
          <p:cNvPr id="3" name="Content Placeholder 2"/>
          <p:cNvSpPr>
            <a:spLocks noGrp="1"/>
          </p:cNvSpPr>
          <p:nvPr>
            <p:ph idx="1"/>
          </p:nvPr>
        </p:nvSpPr>
        <p:spPr>
          <a:xfrm>
            <a:off x="723331" y="2556932"/>
            <a:ext cx="10863618" cy="3570913"/>
          </a:xfrm>
        </p:spPr>
        <p:txBody>
          <a:bodyPr>
            <a:normAutofit fontScale="92500"/>
          </a:bodyPr>
          <a:lstStyle/>
          <a:p>
            <a:pPr>
              <a:lnSpc>
                <a:spcPct val="150000"/>
              </a:lnSpc>
              <a:buFont typeface="Wingdings" panose="05000000000000000000" pitchFamily="2" charset="2"/>
              <a:buChar char="Ø"/>
            </a:pPr>
            <a:r>
              <a:rPr lang="en-US" dirty="0">
                <a:solidFill>
                  <a:schemeClr val="tx1"/>
                </a:solidFill>
                <a:latin typeface="Constantia" panose="02030602050306030303" pitchFamily="18" charset="0"/>
              </a:rPr>
              <a:t>Improving clinical outcomes for individuals in the community</a:t>
            </a:r>
          </a:p>
          <a:p>
            <a:pPr>
              <a:lnSpc>
                <a:spcPct val="150000"/>
              </a:lnSpc>
              <a:buFont typeface="Wingdings" panose="05000000000000000000" pitchFamily="2" charset="2"/>
              <a:buChar char="Ø"/>
            </a:pPr>
            <a:r>
              <a:rPr lang="en-US" dirty="0">
                <a:solidFill>
                  <a:schemeClr val="tx1"/>
                </a:solidFill>
                <a:latin typeface="Constantia" panose="02030602050306030303" pitchFamily="18" charset="0"/>
              </a:rPr>
              <a:t>Unique solution to health plans with focus on response time performance.</a:t>
            </a:r>
          </a:p>
          <a:p>
            <a:pPr>
              <a:lnSpc>
                <a:spcPct val="150000"/>
              </a:lnSpc>
              <a:buFont typeface="Wingdings" panose="05000000000000000000" pitchFamily="2" charset="2"/>
              <a:buChar char="Ø"/>
            </a:pPr>
            <a:r>
              <a:rPr lang="en-US" dirty="0">
                <a:solidFill>
                  <a:schemeClr val="tx1"/>
                </a:solidFill>
                <a:latin typeface="Constantia" panose="02030602050306030303" pitchFamily="18" charset="0"/>
              </a:rPr>
              <a:t>ARM plans on helping hospitals meet financial challenge of doing more with less</a:t>
            </a:r>
          </a:p>
          <a:p>
            <a:pPr>
              <a:lnSpc>
                <a:spcPct val="150000"/>
              </a:lnSpc>
              <a:buFont typeface="Wingdings" panose="05000000000000000000" pitchFamily="2" charset="2"/>
              <a:buChar char="Ø"/>
            </a:pPr>
            <a:r>
              <a:rPr lang="en-US" dirty="0">
                <a:solidFill>
                  <a:schemeClr val="tx1"/>
                </a:solidFill>
                <a:latin typeface="Constantia" panose="02030602050306030303" pitchFamily="18" charset="0"/>
              </a:rPr>
              <a:t>Improving community outcomes</a:t>
            </a:r>
          </a:p>
          <a:p>
            <a:pPr>
              <a:lnSpc>
                <a:spcPct val="150000"/>
              </a:lnSpc>
              <a:buFont typeface="Wingdings" panose="05000000000000000000" pitchFamily="2" charset="2"/>
              <a:buChar char="Ø"/>
            </a:pPr>
            <a:r>
              <a:rPr lang="en-US" dirty="0">
                <a:solidFill>
                  <a:schemeClr val="tx1"/>
                </a:solidFill>
                <a:latin typeface="Constantia" panose="02030602050306030303" pitchFamily="18" charset="0"/>
              </a:rPr>
              <a:t>Customization solutions for organizations.</a:t>
            </a:r>
          </a:p>
        </p:txBody>
      </p:sp>
    </p:spTree>
    <p:extLst>
      <p:ext uri="{BB962C8B-B14F-4D97-AF65-F5344CB8AC3E}">
        <p14:creationId xmlns:p14="http://schemas.microsoft.com/office/powerpoint/2010/main" val="149678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599" y="1463562"/>
            <a:ext cx="9601196" cy="1303867"/>
          </a:xfrm>
        </p:spPr>
        <p:txBody>
          <a:bodyPr>
            <a:normAutofit fontScale="90000"/>
          </a:bodyPr>
          <a:lstStyle/>
          <a:p>
            <a:r>
              <a:rPr lang="en-US" dirty="0"/>
              <a:t>AMR and Bioterrorism/Emergency Healthcare</a:t>
            </a:r>
          </a:p>
        </p:txBody>
      </p:sp>
      <p:sp>
        <p:nvSpPr>
          <p:cNvPr id="3" name="Content Placeholder 2"/>
          <p:cNvSpPr>
            <a:spLocks noGrp="1"/>
          </p:cNvSpPr>
          <p:nvPr>
            <p:ph idx="1"/>
          </p:nvPr>
        </p:nvSpPr>
        <p:spPr>
          <a:xfrm>
            <a:off x="736979" y="2556932"/>
            <a:ext cx="10754436" cy="3570914"/>
          </a:xfrm>
        </p:spPr>
        <p:txBody>
          <a:bodyPr/>
          <a:lstStyle/>
          <a:p>
            <a:pPr>
              <a:lnSpc>
                <a:spcPct val="200000"/>
              </a:lnSpc>
              <a:buFont typeface="Wingdings" panose="05000000000000000000" pitchFamily="2" charset="2"/>
              <a:buChar char="Ø"/>
            </a:pPr>
            <a:r>
              <a:rPr lang="en-US" dirty="0"/>
              <a:t> </a:t>
            </a:r>
            <a:r>
              <a:rPr lang="en-US" dirty="0">
                <a:solidFill>
                  <a:schemeClr val="tx1"/>
                </a:solidFill>
                <a:latin typeface="Constantia" panose="02030602050306030303" pitchFamily="18" charset="0"/>
              </a:rPr>
              <a:t>Surveillance system information</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Personal check </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Personnel testing</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advanced &amp; basic life support transports and federal disaster response.</a:t>
            </a:r>
          </a:p>
        </p:txBody>
      </p:sp>
    </p:spTree>
    <p:extLst>
      <p:ext uri="{BB962C8B-B14F-4D97-AF65-F5344CB8AC3E}">
        <p14:creationId xmlns:p14="http://schemas.microsoft.com/office/powerpoint/2010/main" val="609654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504525"/>
            <a:ext cx="9601196" cy="1303867"/>
          </a:xfrm>
        </p:spPr>
        <p:txBody>
          <a:bodyPr/>
          <a:lstStyle/>
          <a:p>
            <a:r>
              <a:rPr lang="en-US" dirty="0"/>
              <a:t>References</a:t>
            </a:r>
          </a:p>
        </p:txBody>
      </p:sp>
      <p:sp>
        <p:nvSpPr>
          <p:cNvPr id="3" name="Content Placeholder 2"/>
          <p:cNvSpPr>
            <a:spLocks noGrp="1"/>
          </p:cNvSpPr>
          <p:nvPr>
            <p:ph idx="1"/>
          </p:nvPr>
        </p:nvSpPr>
        <p:spPr>
          <a:xfrm>
            <a:off x="736980" y="2556931"/>
            <a:ext cx="10781730" cy="3680096"/>
          </a:xfrm>
        </p:spPr>
        <p:txBody>
          <a:bodyPr/>
          <a:lstStyle/>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Lurie, N., &amp; Carr, B. G. (2018). The role of nurses in the medical response to disasters. </a:t>
            </a:r>
            <a:r>
              <a:rPr lang="en-US" i="1" dirty="0">
                <a:solidFill>
                  <a:schemeClr val="tx1"/>
                </a:solidFill>
                <a:latin typeface="Constantia" panose="02030602050306030303" pitchFamily="18" charset="0"/>
              </a:rPr>
              <a:t>JAMA internal medicine</a:t>
            </a:r>
            <a:r>
              <a:rPr lang="en-US" dirty="0">
                <a:solidFill>
                  <a:schemeClr val="tx1"/>
                </a:solidFill>
                <a:latin typeface="Constantia" panose="02030602050306030303" pitchFamily="18" charset="0"/>
              </a:rPr>
              <a:t>, </a:t>
            </a:r>
            <a:r>
              <a:rPr lang="en-US" i="1" dirty="0">
                <a:solidFill>
                  <a:schemeClr val="tx1"/>
                </a:solidFill>
                <a:latin typeface="Constantia" panose="02030602050306030303" pitchFamily="18" charset="0"/>
              </a:rPr>
              <a:t>178</a:t>
            </a:r>
            <a:r>
              <a:rPr lang="en-US" dirty="0">
                <a:solidFill>
                  <a:schemeClr val="tx1"/>
                </a:solidFill>
                <a:latin typeface="Constantia" panose="02030602050306030303" pitchFamily="18" charset="0"/>
              </a:rPr>
              <a:t>(6), 745-746.</a:t>
            </a:r>
          </a:p>
          <a:p>
            <a:pPr>
              <a:lnSpc>
                <a:spcPct val="200000"/>
              </a:lnSpc>
              <a:buFont typeface="Wingdings" panose="05000000000000000000" pitchFamily="2" charset="2"/>
              <a:buChar char="Ø"/>
            </a:pPr>
            <a:r>
              <a:rPr lang="en-US" dirty="0">
                <a:solidFill>
                  <a:schemeClr val="tx1"/>
                </a:solidFill>
                <a:latin typeface="Constantia" panose="02030602050306030303" pitchFamily="18" charset="0"/>
              </a:rPr>
              <a:t>Stewart Williams, J., &amp; Wall, S. (2019). The AMR emergency: multi-sector collaboration and collective global policy action is needed now.</a:t>
            </a:r>
          </a:p>
          <a:p>
            <a:endParaRPr lang="en-US" dirty="0"/>
          </a:p>
        </p:txBody>
      </p:sp>
    </p:spTree>
    <p:extLst>
      <p:ext uri="{BB962C8B-B14F-4D97-AF65-F5344CB8AC3E}">
        <p14:creationId xmlns:p14="http://schemas.microsoft.com/office/powerpoint/2010/main" val="233002326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286</TotalTime>
  <Words>1228</Words>
  <Application>Microsoft Office PowerPoint</Application>
  <PresentationFormat>Widescreen</PresentationFormat>
  <Paragraphs>86</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Constantia</vt:lpstr>
      <vt:lpstr>Garamond</vt:lpstr>
      <vt:lpstr>Wingdings</vt:lpstr>
      <vt:lpstr>Organic</vt:lpstr>
      <vt:lpstr>American Medical Response(AMR) of Western New York</vt:lpstr>
      <vt:lpstr>History of AMR of Western New York</vt:lpstr>
      <vt:lpstr>AMR current practice</vt:lpstr>
      <vt:lpstr>AMR Benefits to Community</vt:lpstr>
      <vt:lpstr>AMR Misc. Information</vt:lpstr>
      <vt:lpstr>Role of Nurses</vt:lpstr>
      <vt:lpstr>AMR Website</vt:lpstr>
      <vt:lpstr>Reasons for choosing AMR</vt:lpstr>
      <vt:lpstr>Relevance to My Practice</vt:lpstr>
      <vt:lpstr>AMR Policies and Preparedness Plans</vt:lpstr>
      <vt:lpstr>AMR and Bioterrorism/Emergency Healthcare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Medicine Agency</dc:title>
  <dc:creator>Microsoft account</dc:creator>
  <cp:lastModifiedBy>User</cp:lastModifiedBy>
  <cp:revision>25</cp:revision>
  <dcterms:created xsi:type="dcterms:W3CDTF">2021-10-07T16:41:22Z</dcterms:created>
  <dcterms:modified xsi:type="dcterms:W3CDTF">2021-10-09T22:52:28Z</dcterms:modified>
</cp:coreProperties>
</file>